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gif" ContentType="image/gif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61"/>
  </p:notesMasterIdLst>
  <p:sldIdLst>
    <p:sldId id="355" r:id="rId2"/>
    <p:sldId id="257" r:id="rId3"/>
    <p:sldId id="412" r:id="rId4"/>
    <p:sldId id="413" r:id="rId5"/>
    <p:sldId id="643" r:id="rId6"/>
    <p:sldId id="380" r:id="rId7"/>
    <p:sldId id="359" r:id="rId8"/>
    <p:sldId id="451" r:id="rId9"/>
    <p:sldId id="453" r:id="rId10"/>
    <p:sldId id="454" r:id="rId11"/>
    <p:sldId id="457" r:id="rId12"/>
    <p:sldId id="458" r:id="rId13"/>
    <p:sldId id="459" r:id="rId14"/>
    <p:sldId id="460" r:id="rId15"/>
    <p:sldId id="461" r:id="rId16"/>
    <p:sldId id="462" r:id="rId17"/>
    <p:sldId id="455" r:id="rId18"/>
    <p:sldId id="472" r:id="rId19"/>
    <p:sldId id="473" r:id="rId20"/>
    <p:sldId id="474" r:id="rId21"/>
    <p:sldId id="475" r:id="rId22"/>
    <p:sldId id="498" r:id="rId23"/>
    <p:sldId id="476" r:id="rId24"/>
    <p:sldId id="502" r:id="rId25"/>
    <p:sldId id="504" r:id="rId26"/>
    <p:sldId id="501" r:id="rId27"/>
    <p:sldId id="503" r:id="rId28"/>
    <p:sldId id="505" r:id="rId29"/>
    <p:sldId id="477" r:id="rId30"/>
    <p:sldId id="478" r:id="rId31"/>
    <p:sldId id="479" r:id="rId32"/>
    <p:sldId id="382" r:id="rId33"/>
    <p:sldId id="373" r:id="rId34"/>
    <p:sldId id="375" r:id="rId35"/>
    <p:sldId id="376" r:id="rId36"/>
    <p:sldId id="374" r:id="rId37"/>
    <p:sldId id="483" r:id="rId38"/>
    <p:sldId id="484" r:id="rId39"/>
    <p:sldId id="485" r:id="rId40"/>
    <p:sldId id="471" r:id="rId41"/>
    <p:sldId id="480" r:id="rId42"/>
    <p:sldId id="481" r:id="rId43"/>
    <p:sldId id="482" r:id="rId44"/>
    <p:sldId id="493" r:id="rId45"/>
    <p:sldId id="494" r:id="rId46"/>
    <p:sldId id="492" r:id="rId47"/>
    <p:sldId id="495" r:id="rId48"/>
    <p:sldId id="499" r:id="rId49"/>
    <p:sldId id="487" r:id="rId50"/>
    <p:sldId id="488" r:id="rId51"/>
    <p:sldId id="489" r:id="rId52"/>
    <p:sldId id="490" r:id="rId53"/>
    <p:sldId id="491" r:id="rId54"/>
    <p:sldId id="393" r:id="rId55"/>
    <p:sldId id="381" r:id="rId56"/>
    <p:sldId id="644" r:id="rId57"/>
    <p:sldId id="645" r:id="rId58"/>
    <p:sldId id="646" r:id="rId59"/>
    <p:sldId id="357" r:id="rId60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2862D5-D49C-0C4C-AF42-0E4FCB1600EB}">
          <p14:sldIdLst>
            <p14:sldId id="355"/>
            <p14:sldId id="257"/>
            <p14:sldId id="412"/>
            <p14:sldId id="413"/>
            <p14:sldId id="643"/>
            <p14:sldId id="380"/>
            <p14:sldId id="359"/>
            <p14:sldId id="451"/>
            <p14:sldId id="453"/>
            <p14:sldId id="454"/>
            <p14:sldId id="457"/>
            <p14:sldId id="458"/>
            <p14:sldId id="459"/>
            <p14:sldId id="460"/>
            <p14:sldId id="461"/>
            <p14:sldId id="462"/>
            <p14:sldId id="455"/>
            <p14:sldId id="472"/>
            <p14:sldId id="473"/>
            <p14:sldId id="474"/>
            <p14:sldId id="475"/>
            <p14:sldId id="498"/>
            <p14:sldId id="476"/>
            <p14:sldId id="502"/>
            <p14:sldId id="504"/>
            <p14:sldId id="501"/>
            <p14:sldId id="503"/>
            <p14:sldId id="505"/>
            <p14:sldId id="477"/>
            <p14:sldId id="478"/>
            <p14:sldId id="479"/>
            <p14:sldId id="382"/>
            <p14:sldId id="373"/>
            <p14:sldId id="375"/>
            <p14:sldId id="376"/>
            <p14:sldId id="374"/>
            <p14:sldId id="483"/>
            <p14:sldId id="484"/>
            <p14:sldId id="485"/>
            <p14:sldId id="471"/>
            <p14:sldId id="480"/>
            <p14:sldId id="481"/>
            <p14:sldId id="482"/>
            <p14:sldId id="493"/>
            <p14:sldId id="494"/>
            <p14:sldId id="492"/>
            <p14:sldId id="495"/>
            <p14:sldId id="499"/>
            <p14:sldId id="487"/>
            <p14:sldId id="488"/>
            <p14:sldId id="489"/>
            <p14:sldId id="490"/>
            <p14:sldId id="491"/>
            <p14:sldId id="393"/>
            <p14:sldId id="381"/>
            <p14:sldId id="644"/>
            <p14:sldId id="645"/>
            <p14:sldId id="64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/>
    <p:restoredTop sz="85349" autoAdjust="0"/>
  </p:normalViewPr>
  <p:slideViewPr>
    <p:cSldViewPr>
      <p:cViewPr varScale="1">
        <p:scale>
          <a:sx n="70" d="100"/>
          <a:sy n="70" d="100"/>
        </p:scale>
        <p:origin x="78" y="48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79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92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6767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943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219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4960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50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I appears to have clean and well-fitting linear models.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II is not distributed normally.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Dataset III the distribution is linear, but the calculated regression is thrown off by an outlier.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IV shows that one outlier is enough to produce a high correlation coefficient.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51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8603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75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862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959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578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831" y="1177220"/>
            <a:ext cx="15468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4" r:id="rId15"/>
    <p:sldLayoutId id="2147483715" r:id="rId16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(null)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(null)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(null)"/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(null)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V" TargetMode="External"/><Relationship Id="rId2" Type="http://schemas.openxmlformats.org/officeDocument/2006/relationships/hyperlink" Target="https://en.wikipedia.org/wiki/IQ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tylervigen.com/spurious-correlations" TargetMode="Externa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Descriptive Statistics and Visualization</a:t>
            </a:r>
            <a:endParaRPr lang="en-US" sz="570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Ghulam </a:t>
            </a:r>
            <a:r>
              <a:rPr lang="en-US" dirty="0" err="1">
                <a:solidFill>
                  <a:schemeClr val="tx1"/>
                </a:solidFill>
              </a:rPr>
              <a:t>Jilani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Quadri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/>
              <a:t>Slide 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credits </a:t>
            </a:r>
            <a:r>
              <a:rPr lang="en-US" sz="2600" spc="6" dirty="0">
                <a:latin typeface="Gill Sans MT" charset="0"/>
                <a:ea typeface="Gill Sans MT" charset="0"/>
                <a:cs typeface="Gill Sans MT" charset="0"/>
              </a:rPr>
              <a:t>D.A.</a:t>
            </a:r>
            <a:r>
              <a:rPr lang="en-US" sz="2600" spc="-82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600" spc="6" dirty="0">
                <a:latin typeface="Gill Sans MT" charset="0"/>
                <a:ea typeface="Gill Sans MT" charset="0"/>
                <a:cs typeface="Gill Sans MT" charset="0"/>
              </a:rPr>
              <a:t>Forsyth</a:t>
            </a: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lnSpc>
                <a:spcPct val="120000"/>
              </a:lnSpc>
            </a:pP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2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64264" y="2151530"/>
            <a:ext cx="9195796" cy="7331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3" dirty="0"/>
              <a:t>Conditional</a:t>
            </a:r>
            <a:r>
              <a:rPr lang="en-US" spc="-107" dirty="0"/>
              <a:t> </a:t>
            </a:r>
            <a:r>
              <a:rPr lang="en-US" spc="13" dirty="0"/>
              <a:t>Histograms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3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9" dirty="0"/>
              <a:t>2D</a:t>
            </a:r>
            <a:r>
              <a:rPr lang="en-US" spc="-113" dirty="0"/>
              <a:t> </a:t>
            </a:r>
            <a:r>
              <a:rPr lang="en-US" spc="13" dirty="0"/>
              <a:t>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7935359" y="2869702"/>
            <a:ext cx="6803546" cy="5842996"/>
          </a:xfrm>
          <a:prstGeom prst="rect">
            <a:avLst/>
          </a:prstGeom>
          <a:blipFill>
            <a:blip r:embed="rId2" cstate="print"/>
            <a:srcRect/>
            <a:stretch>
              <a:fillRect r="-104480"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6" dirty="0"/>
              <a:t>Categorical</a:t>
            </a:r>
            <a:r>
              <a:rPr lang="en-US" spc="-44" dirty="0"/>
              <a:t> </a:t>
            </a:r>
            <a:r>
              <a:rPr lang="en-US" spc="6" dirty="0"/>
              <a:t>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4"/>
          <p:cNvSpPr>
            <a:spLocks noChangeAspect="1"/>
          </p:cNvSpPr>
          <p:nvPr/>
        </p:nvSpPr>
        <p:spPr>
          <a:xfrm>
            <a:off x="2269332" y="3777957"/>
            <a:ext cx="5568656" cy="4049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</p:spTree>
    <p:extLst>
      <p:ext uri="{BB962C8B-B14F-4D97-AF65-F5344CB8AC3E}">
        <p14:creationId xmlns:p14="http://schemas.microsoft.com/office/powerpoint/2010/main" val="50451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0131" y="2119655"/>
            <a:ext cx="7411820" cy="7076141"/>
          </a:xfrm>
          <a:prstGeom prst="rect">
            <a:avLst/>
          </a:prstGeom>
          <a:blipFill>
            <a:blip r:embed="rId2" cstate="print"/>
            <a:srcRect/>
            <a:stretch>
              <a:fillRect l="-3642"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3" dirty="0"/>
              <a:t>Mosaic</a:t>
            </a:r>
            <a:r>
              <a:rPr lang="en-US" spc="-82" dirty="0"/>
              <a:t> </a:t>
            </a:r>
            <a:r>
              <a:rPr lang="en-US" spc="6" dirty="0"/>
              <a:t>Plots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0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1713752588"/>
              </p:ext>
            </p:extLst>
          </p:nvPr>
        </p:nvGraphicFramePr>
        <p:xfrm>
          <a:off x="1583531" y="2895600"/>
          <a:ext cx="7543800" cy="6172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>
            <a:spLocks noChangeAspect="1"/>
          </p:cNvSpPr>
          <p:nvPr/>
        </p:nvSpPr>
        <p:spPr>
          <a:xfrm>
            <a:off x="9736931" y="3352800"/>
            <a:ext cx="4953000" cy="2971800"/>
          </a:xfrm>
          <a:prstGeom prst="rect">
            <a:avLst/>
          </a:prstGeom>
          <a:blipFill>
            <a:blip r:embed="rId2" cstate="print"/>
            <a:srcRect/>
            <a:stretch>
              <a:fillRect l="-74340" t="1" r="-78954" b="-106570"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3" dirty="0"/>
              <a:t>Ordinal</a:t>
            </a:r>
            <a:r>
              <a:rPr lang="en-US" spc="-88" dirty="0"/>
              <a:t> </a:t>
            </a:r>
            <a:r>
              <a:rPr lang="en-US" spc="6" dirty="0"/>
              <a:t>data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071211" y="43236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223611" y="50139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35931" y="46284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35091" y="47808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74131" y="4419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33211" y="50856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0131" y="56235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330291" y="5715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368826" y="722525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7491" y="6172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259931" y="43236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549491" y="50139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564731" y="46284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36131" y="50139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869531" y="49332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21931" y="50856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564666" y="42062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717066" y="43586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082891" y="4267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463891" y="46634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174266" y="48158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326666" y="49682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57851" y="303050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010251" y="318290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994995" y="362387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735931" y="3810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513123" y="343775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619851" y="379250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62586" y="291310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254059" y="306550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386" y="321790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619786" y="337030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772186" y="32516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924586" y="367510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66411" y="31304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994995" y="32828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71211" y="3435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254059" y="3678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376011" y="3740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528411" y="38924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71146" y="3013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223546" y="31654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513123" y="3414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528346" y="3470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680746" y="3622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833146" y="3775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631531" y="55778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606891" y="60045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936331" y="58826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835491" y="56388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241131" y="61874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393531" y="63398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936266" y="54604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088666" y="56128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241066" y="57652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530691" y="54864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860131" y="61569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698266" y="62224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307931" y="6858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826091" y="70713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612731" y="71628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612731" y="76047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917531" y="7467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69931" y="7620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612666" y="6740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765066" y="6893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283291" y="6858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069866" y="71978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222266" y="7086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374666" y="7502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816756" y="82143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121556" y="8229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8273956" y="86715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8654891" y="8001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578691" y="85541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045291" y="70104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654891" y="7315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384131" y="59283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688931" y="59848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993731" y="6289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688866" y="5562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7130891" y="5562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298466" y="6172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8197691" y="35814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164931" y="4572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241131" y="483108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5545866" y="471368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488531" y="32004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640931" y="38709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945731" y="36576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945666" y="32354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50466" y="3540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488531" y="58521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93331" y="61569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59091" y="5715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098066" y="60395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73556" y="71475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7054691" y="82905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378291" y="70301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683091" y="733496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3448439" y="2986669"/>
            <a:ext cx="10443384" cy="4709531"/>
          </a:xfrm>
          <a:prstGeom prst="rect">
            <a:avLst/>
          </a:prstGeom>
          <a:blipFill>
            <a:blip r:embed="rId2" cstate="print"/>
            <a:srcRect/>
            <a:stretch>
              <a:fillRect b="-63102"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3" dirty="0"/>
              <a:t>Ordinal</a:t>
            </a:r>
            <a:r>
              <a:rPr lang="en-US" spc="-88" dirty="0"/>
              <a:t> </a:t>
            </a:r>
            <a:r>
              <a:rPr lang="en-US" spc="6" dirty="0"/>
              <a:t>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2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3538087" y="2125815"/>
            <a:ext cx="10264090" cy="7602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3" dirty="0"/>
              <a:t>Arsenic </a:t>
            </a:r>
            <a:r>
              <a:rPr lang="en-US" spc="6" dirty="0"/>
              <a:t>in well</a:t>
            </a:r>
            <a:r>
              <a:rPr lang="en-US" spc="-56" dirty="0"/>
              <a:t> </a:t>
            </a:r>
            <a:r>
              <a:rPr lang="en-US" spc="6" dirty="0"/>
              <a:t>water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2667000"/>
            <a:ext cx="4259399" cy="3334816"/>
          </a:xfrm>
          <a:prstGeom prst="rect">
            <a:avLst/>
          </a:prstGeom>
          <a:blipFill>
            <a:blip r:embed="rId3" cstate="print"/>
            <a:srcRect/>
            <a:stretch>
              <a:fillRect r="-20532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aggregation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modifiable areal unit problem</a:t>
            </a:r>
          </a:p>
          <a:p>
            <a:pPr lvl="1"/>
            <a:r>
              <a:rPr lang="en-US" dirty="0"/>
              <a:t>in cartography, changing the boundaries of the regions used to analyze data can yield dramatically diﬀerent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3"/>
          <p:cNvSpPr/>
          <p:nvPr/>
        </p:nvSpPr>
        <p:spPr>
          <a:xfrm>
            <a:off x="6465616" y="2667000"/>
            <a:ext cx="4387382" cy="3334816"/>
          </a:xfrm>
          <a:prstGeom prst="rect">
            <a:avLst/>
          </a:prstGeom>
          <a:blipFill>
            <a:blip r:embed="rId3" cstate="print"/>
            <a:srcRect/>
            <a:stretch>
              <a:fillRect l="-97960" r="-9845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/>
          <p:nvPr/>
        </p:nvSpPr>
        <p:spPr>
          <a:xfrm>
            <a:off x="10814511" y="2667000"/>
            <a:ext cx="4358019" cy="3334816"/>
          </a:xfrm>
          <a:prstGeom prst="rect">
            <a:avLst/>
          </a:prstGeom>
          <a:blipFill>
            <a:blip r:embed="rId3" cstate="print"/>
            <a:srcRect/>
            <a:stretch>
              <a:fillRect l="-19841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24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6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2726531" y="2894139"/>
            <a:ext cx="11887200" cy="336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Summary Statistics </a:t>
            </a:r>
            <a:r>
              <a:rPr lang="mr-IN"/>
              <a:t>–</a:t>
            </a:r>
            <a:r>
              <a:rPr lang="en-US"/>
              <a:t> mean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2"/>
            <a:r>
              <a:rPr lang="en-US"/>
              <a:t>The average</a:t>
            </a:r>
          </a:p>
          <a:p>
            <a:pPr lvl="2"/>
            <a:r>
              <a:rPr lang="en-US"/>
              <a:t>The best estimate of the value of a new data point in the absence of  any other information about it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3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  <a:p>
            <a:pPr lvl="1"/>
            <a:r>
              <a:rPr lang="en-US" dirty="0" smtClean="0"/>
              <a:t>4/10/2018 </a:t>
            </a:r>
            <a:r>
              <a:rPr lang="en-US" dirty="0"/>
              <a:t>– Project 7 Due</a:t>
            </a:r>
          </a:p>
          <a:p>
            <a:pPr lvl="1"/>
            <a:r>
              <a:rPr lang="en-US" dirty="0" smtClean="0"/>
              <a:t>4/22/2018 </a:t>
            </a:r>
            <a:r>
              <a:rPr lang="en-US" dirty="0"/>
              <a:t>– Paper </a:t>
            </a:r>
            <a:r>
              <a:rPr lang="en-US" dirty="0" smtClean="0"/>
              <a:t>3 </a:t>
            </a:r>
            <a:r>
              <a:rPr lang="en-US" dirty="0"/>
              <a:t>Review Due</a:t>
            </a:r>
          </a:p>
          <a:p>
            <a:pPr lvl="1"/>
            <a:r>
              <a:rPr lang="en-US" dirty="0" smtClean="0"/>
              <a:t>4/15/2018 </a:t>
            </a:r>
            <a:r>
              <a:rPr lang="en-US" dirty="0"/>
              <a:t>– Project 7 Peer Review Due</a:t>
            </a:r>
          </a:p>
          <a:p>
            <a:pPr lvl="1"/>
            <a:r>
              <a:rPr lang="en-US" dirty="0" smtClean="0"/>
              <a:t>4/24/2018 </a:t>
            </a:r>
            <a:r>
              <a:rPr lang="en-US" dirty="0"/>
              <a:t>– Project 8 Due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2726531" y="2729237"/>
            <a:ext cx="11887200" cy="390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Summary statistics - Standard deviation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r>
              <a:rPr lang="en-US" dirty="0"/>
              <a:t>Think of this as a scale</a:t>
            </a:r>
          </a:p>
          <a:p>
            <a:pPr lvl="2"/>
            <a:r>
              <a:rPr lang="en-US" dirty="0"/>
              <a:t>Average distance from mean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2726531" y="3200400"/>
            <a:ext cx="11887200" cy="3914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3" dirty="0"/>
              <a:t>Standard</a:t>
            </a:r>
            <a:r>
              <a:rPr lang="en-US" spc="-56" dirty="0"/>
              <a:t> </a:t>
            </a:r>
            <a:r>
              <a:rPr lang="en-US" spc="6" dirty="0"/>
              <a:t>Score (aka z score)</a:t>
            </a:r>
          </a:p>
          <a:p>
            <a:endParaRPr lang="en-US" spc="6" dirty="0"/>
          </a:p>
          <a:p>
            <a:endParaRPr lang="en-US" spc="6" dirty="0"/>
          </a:p>
          <a:p>
            <a:endParaRPr lang="en-US" spc="6" dirty="0"/>
          </a:p>
          <a:p>
            <a:endParaRPr lang="en-US" spc="6" dirty="0"/>
          </a:p>
          <a:p>
            <a:endParaRPr lang="en-US" spc="6" dirty="0"/>
          </a:p>
          <a:p>
            <a:pPr lvl="2"/>
            <a:r>
              <a:rPr lang="en-US" spc="6" dirty="0"/>
              <a:t>Number of standard deviations a point is away from mean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6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5136" y="1177925"/>
            <a:ext cx="13428404" cy="73977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813131" y="914400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Mean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08731" y="7086600"/>
            <a:ext cx="1212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Z score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8974931" y="1176010"/>
            <a:ext cx="838200" cy="7289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12022931" y="6934200"/>
            <a:ext cx="685800" cy="41401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1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19" y="2477144"/>
            <a:ext cx="11031425" cy="704785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4AE3CE-A758-B941-8AFF-4B28D692D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Example: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8287-5298-C042-9670-14D8D69CEC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31990-6587-2D4F-A0CC-0A57A5145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92" b="12258"/>
          <a:stretch/>
        </p:blipFill>
        <p:spPr>
          <a:xfrm>
            <a:off x="1354932" y="2075610"/>
            <a:ext cx="8077199" cy="72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3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4AE3CE-A758-B941-8AFF-4B28D692D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Example: Histogram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8287-5298-C042-9670-14D8D69CEC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31990-6587-2D4F-A0CC-0A57A5145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8"/>
          <a:stretch/>
        </p:blipFill>
        <p:spPr>
          <a:xfrm>
            <a:off x="1354932" y="2075610"/>
            <a:ext cx="14630400" cy="72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4AE3CE-A758-B941-8AFF-4B28D692D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Example: Statistical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8287-5298-C042-9670-14D8D69CEC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C330C-8099-3A43-9FF8-A2A48689A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37" y="2895600"/>
            <a:ext cx="13635589" cy="50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4AE3CE-A758-B941-8AFF-4B28D692D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 Example: Comparing Histogram &amp;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8287-5298-C042-9670-14D8D69CEC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31990-6587-2D4F-A0CC-0A57A5145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t="21148" r="44935" b="41111"/>
          <a:stretch/>
        </p:blipFill>
        <p:spPr>
          <a:xfrm>
            <a:off x="2955131" y="4700459"/>
            <a:ext cx="38862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C330C-8099-3A43-9FF8-A2A48689A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85"/>
          <a:stretch/>
        </p:blipFill>
        <p:spPr>
          <a:xfrm>
            <a:off x="8824119" y="2286001"/>
            <a:ext cx="5015211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9BCB1-C179-D949-82C7-6E3A15F23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8" r="11100" b="56735"/>
          <a:stretch/>
        </p:blipFill>
        <p:spPr>
          <a:xfrm>
            <a:off x="2993232" y="2109913"/>
            <a:ext cx="3809999" cy="2795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81045-F04E-EB48-954B-1CE21E264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8" t="48065" r="11100" b="12886"/>
          <a:stretch/>
        </p:blipFill>
        <p:spPr>
          <a:xfrm>
            <a:off x="2993232" y="6934200"/>
            <a:ext cx="3809999" cy="2522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87DDE4-5218-CC47-BDF3-19CF619A9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5"/>
          <a:stretch/>
        </p:blipFill>
        <p:spPr>
          <a:xfrm>
            <a:off x="8992054" y="5635453"/>
            <a:ext cx="48738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4AE3CE-A758-B941-8AFF-4B28D692D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 Example: Comparing Histogram &amp;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8287-5298-C042-9670-14D8D69CEC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31990-6587-2D4F-A0CC-0A57A5145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8174" r="87395" b="48187"/>
          <a:stretch/>
        </p:blipFill>
        <p:spPr>
          <a:xfrm>
            <a:off x="2268945" y="3461796"/>
            <a:ext cx="968019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0E03F-D64D-DD4F-B831-0D92BBFAF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252" y="3941329"/>
            <a:ext cx="6872579" cy="2175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1B0FE-D6E5-2C44-A7E3-12E79EBFB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8" t="49454" r="11100" b="9435"/>
          <a:stretch/>
        </p:blipFill>
        <p:spPr>
          <a:xfrm>
            <a:off x="3438272" y="3615209"/>
            <a:ext cx="4459653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Potter et al., 2010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2812" r="62214" b="13467"/>
          <a:stretch/>
        </p:blipFill>
        <p:spPr>
          <a:xfrm>
            <a:off x="10270331" y="601981"/>
            <a:ext cx="3886200" cy="8549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55D1E-3886-0345-97DF-FDD9A32BD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31" y="6431533"/>
            <a:ext cx="6872579" cy="21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Anscombe’s</a:t>
            </a:r>
            <a:r>
              <a:rPr lang="en-US" dirty="0"/>
              <a:t> Quartet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8382000"/>
            <a:ext cx="9144000" cy="1371601"/>
          </a:xfrm>
        </p:spPr>
        <p:txBody>
          <a:bodyPr>
            <a:normAutofit fontScale="92500"/>
          </a:bodyPr>
          <a:lstStyle/>
          <a:p>
            <a:r>
              <a:rPr lang="en-US" dirty="0"/>
              <a:t>Graphs in Statistical Analysis. F. J. </a:t>
            </a:r>
            <a:r>
              <a:rPr lang="en-US" dirty="0" err="1"/>
              <a:t>Anscombe</a:t>
            </a:r>
            <a:r>
              <a:rPr lang="en-US" dirty="0"/>
              <a:t>. The American</a:t>
            </a:r>
          </a:p>
          <a:p>
            <a:r>
              <a:rPr lang="it-IT" dirty="0" err="1"/>
              <a:t>Statistician</a:t>
            </a:r>
            <a:r>
              <a:rPr lang="it-IT" dirty="0"/>
              <a:t>, Vol. 27, No. 1. (Feb., 1973), pp. 17-21.</a:t>
            </a:r>
          </a:p>
          <a:p>
            <a:r>
              <a:rPr lang="en-US" dirty="0"/>
              <a:t>http://</a:t>
            </a:r>
            <a:r>
              <a:rPr lang="en-US" dirty="0" err="1"/>
              <a:t>www.sjsu.edu</a:t>
            </a:r>
            <a:r>
              <a:rPr lang="en-US" dirty="0"/>
              <a:t>/faculty/</a:t>
            </a:r>
            <a:r>
              <a:rPr lang="en-US" dirty="0" err="1"/>
              <a:t>gerstman</a:t>
            </a:r>
            <a:r>
              <a:rPr lang="en-US" dirty="0"/>
              <a:t>/</a:t>
            </a:r>
            <a:r>
              <a:rPr lang="en-US" dirty="0" err="1"/>
              <a:t>StatPrimer</a:t>
            </a:r>
            <a:r>
              <a:rPr lang="en-US" dirty="0"/>
              <a:t>/anscombe1973.pdf</a:t>
            </a:r>
          </a:p>
        </p:txBody>
      </p:sp>
      <p:sp>
        <p:nvSpPr>
          <p:cNvPr id="4" name="object 4"/>
          <p:cNvSpPr/>
          <p:nvPr/>
        </p:nvSpPr>
        <p:spPr>
          <a:xfrm>
            <a:off x="2650331" y="2540000"/>
            <a:ext cx="6888878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6931" y="3096260"/>
            <a:ext cx="5257800" cy="3154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8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Potter et al., 2010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5" t="1614" r="981" b="50863"/>
          <a:stretch/>
        </p:blipFill>
        <p:spPr>
          <a:xfrm>
            <a:off x="1278731" y="2743200"/>
            <a:ext cx="7763828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7" t="48527" r="1131" b="1593"/>
          <a:stretch/>
        </p:blipFill>
        <p:spPr>
          <a:xfrm>
            <a:off x="8974931" y="2788920"/>
            <a:ext cx="7309713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Potter et al., 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2286001"/>
            <a:ext cx="8585200" cy="655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03" y="3276601"/>
            <a:ext cx="77952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 #2:</a:t>
            </a:r>
          </a:p>
          <a:p>
            <a:pPr lvl="1"/>
            <a:r>
              <a:rPr lang="en-US" dirty="0"/>
              <a:t>We have too many attributes to show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</a:p>
          <a:p>
            <a:pPr lvl="1"/>
            <a:r>
              <a:rPr lang="en-US" dirty="0"/>
              <a:t>A measure of the linearity between 2 sets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2"/>
          <a:stretch/>
        </p:blipFill>
        <p:spPr>
          <a:xfrm>
            <a:off x="2955131" y="2667000"/>
            <a:ext cx="1143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6930" y="2209800"/>
            <a:ext cx="1342505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1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upload.wikimedia.org/wikipedia/commons/thumb/d/d4/Correlation_examples2.svg/506px-Correlation_examples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31" y="1981200"/>
            <a:ext cx="13411200" cy="61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Spearman Rank Correlation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31" y="2667000"/>
            <a:ext cx="640080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Spearman Rank Correlation</a:t>
            </a:r>
          </a:p>
          <a:p>
            <a:pPr lvl="1"/>
            <a:r>
              <a:rPr lang="en-US" dirty="0"/>
              <a:t>sort(X) and sort(Y)</a:t>
            </a:r>
          </a:p>
          <a:p>
            <a:pPr lvl="1"/>
            <a:r>
              <a:rPr lang="en-US" dirty="0"/>
              <a:t>assign X’/Y’ rank in sorted list</a:t>
            </a:r>
          </a:p>
          <a:p>
            <a:pPr lvl="1"/>
            <a:r>
              <a:rPr lang="en-US" dirty="0"/>
              <a:t>Calculate PCC( X’, Y’ 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Spearman Rank Correlation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07378"/>
              </p:ext>
            </p:extLst>
          </p:nvPr>
        </p:nvGraphicFramePr>
        <p:xfrm>
          <a:off x="3684854" y="2721864"/>
          <a:ext cx="9970556" cy="6138672"/>
        </p:xfrm>
        <a:graphic>
          <a:graphicData uri="http://schemas.openxmlformats.org/drawingml/2006/table">
            <a:tbl>
              <a:tblPr/>
              <a:tblGrid>
                <a:gridCol w="2492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2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1872">
                <a:tc>
                  <a:txBody>
                    <a:bodyPr/>
                    <a:lstStyle/>
                    <a:p>
                      <a:pPr algn="ctr"/>
                      <a:r>
                        <a:rPr lang="en-US" sz="2600" u="none" strike="noStrike" dirty="0">
                          <a:solidFill>
                            <a:srgbClr val="0B0080"/>
                          </a:solidFill>
                          <a:effectLst/>
                          <a:hlinkClick r:id="rId2" tooltip="IQ"/>
                        </a:rPr>
                        <a:t>IQ</a:t>
                      </a:r>
                      <a:r>
                        <a:rPr lang="en-US" sz="2600" dirty="0">
                          <a:effectLst/>
                        </a:rPr>
                        <a:t>, (X)</a:t>
                      </a:r>
                    </a:p>
                  </a:txBody>
                  <a:tcPr marR="13335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effectLst/>
                        </a:rPr>
                        <a:t>Hours of </a:t>
                      </a:r>
                      <a:r>
                        <a:rPr lang="en-US" sz="2600" u="none" strike="noStrike" dirty="0">
                          <a:solidFill>
                            <a:srgbClr val="0B0080"/>
                          </a:solidFill>
                          <a:effectLst/>
                          <a:hlinkClick r:id="rId3" tooltip="TV"/>
                        </a:rPr>
                        <a:t>TV</a:t>
                      </a:r>
                      <a:r>
                        <a:rPr lang="en-US" sz="2600" dirty="0">
                          <a:effectLst/>
                        </a:rPr>
                        <a:t> per week, (Y)</a:t>
                      </a:r>
                    </a:p>
                  </a:txBody>
                  <a:tcPr marR="13335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effectLst/>
                        </a:rPr>
                        <a:t>rank (X’)</a:t>
                      </a:r>
                    </a:p>
                  </a:txBody>
                  <a:tcPr marR="13335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effectLst/>
                        </a:rPr>
                        <a:t>rank (Y’)</a:t>
                      </a:r>
                    </a:p>
                  </a:txBody>
                  <a:tcPr marR="13335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86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cs-CZ" sz="2600">
                          <a:effectLst/>
                        </a:rPr>
                        <a:t>97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99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28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100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27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fi-FI" sz="2600">
                          <a:effectLst/>
                        </a:rPr>
                        <a:t>101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103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106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cs-CZ" sz="2600">
                          <a:effectLst/>
                        </a:rPr>
                        <a:t>110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112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1584">
                <a:tc>
                  <a:txBody>
                    <a:bodyPr/>
                    <a:lstStyle/>
                    <a:p>
                      <a:r>
                        <a:rPr lang="is-IS" sz="2600" dirty="0">
                          <a:effectLst/>
                        </a:rPr>
                        <a:t>113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2600">
                          <a:effectLst/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AutoShape 8" descr="_{i}"/>
          <p:cNvSpPr>
            <a:spLocks noChangeAspect="1" noChangeArrowheads="1"/>
          </p:cNvSpPr>
          <p:nvPr/>
        </p:nvSpPr>
        <p:spPr bwMode="auto">
          <a:xfrm>
            <a:off x="1202530" y="22863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9" descr="_{i}"/>
          <p:cNvSpPr>
            <a:spLocks noChangeAspect="1" noChangeArrowheads="1"/>
          </p:cNvSpPr>
          <p:nvPr/>
        </p:nvSpPr>
        <p:spPr bwMode="auto">
          <a:xfrm>
            <a:off x="1202530" y="22863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 descr="_{i}"/>
          <p:cNvSpPr>
            <a:spLocks noChangeAspect="1" noChangeArrowheads="1"/>
          </p:cNvSpPr>
          <p:nvPr/>
        </p:nvSpPr>
        <p:spPr bwMode="auto">
          <a:xfrm>
            <a:off x="1202530" y="22863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1" descr="_{i}"/>
          <p:cNvSpPr>
            <a:spLocks noChangeAspect="1" noChangeArrowheads="1"/>
          </p:cNvSpPr>
          <p:nvPr/>
        </p:nvSpPr>
        <p:spPr bwMode="auto">
          <a:xfrm>
            <a:off x="1202530" y="22863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2" descr="_{i}"/>
          <p:cNvSpPr>
            <a:spLocks noChangeAspect="1" noChangeArrowheads="1"/>
          </p:cNvSpPr>
          <p:nvPr/>
        </p:nvSpPr>
        <p:spPr bwMode="auto">
          <a:xfrm>
            <a:off x="1202530" y="22863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3" descr="_{i}^{2}"/>
          <p:cNvSpPr>
            <a:spLocks noChangeAspect="1" noChangeArrowheads="1"/>
          </p:cNvSpPr>
          <p:nvPr/>
        </p:nvSpPr>
        <p:spPr bwMode="auto">
          <a:xfrm>
            <a:off x="1202530" y="22863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510631" y="723900"/>
            <a:ext cx="12322864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/>
          <p:cNvSpPr/>
          <p:nvPr/>
        </p:nvSpPr>
        <p:spPr>
          <a:xfrm>
            <a:off x="2624931" y="4965700"/>
            <a:ext cx="12389370" cy="434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6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31" y="1984999"/>
            <a:ext cx="11049000" cy="7311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Many Attributes Multiple Correlation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Nguyen 2016</a:t>
            </a:r>
          </a:p>
        </p:txBody>
      </p:sp>
    </p:spTree>
    <p:extLst>
      <p:ext uri="{BB962C8B-B14F-4D97-AF65-F5344CB8AC3E}">
        <p14:creationId xmlns:p14="http://schemas.microsoft.com/office/powerpoint/2010/main" val="13119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Multiple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32" y="3780692"/>
            <a:ext cx="49530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93" y="5404338"/>
            <a:ext cx="7396478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Multiple Correlation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Nguyen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16" y="3999916"/>
            <a:ext cx="4720431" cy="5261314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8" idx="2"/>
          </p:cNvCxnSpPr>
          <p:nvPr/>
        </p:nvCxnSpPr>
        <p:spPr>
          <a:xfrm>
            <a:off x="4878383" y="3657600"/>
            <a:ext cx="1886749" cy="797169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87035" y="3072825"/>
            <a:ext cx="1182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2-way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5282" y="3072824"/>
            <a:ext cx="1182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3-way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6093" y="3072824"/>
            <a:ext cx="1208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4-way</a:t>
            </a:r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8678485" y="3657599"/>
            <a:ext cx="8145" cy="786823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10575131" y="3657599"/>
            <a:ext cx="1025327" cy="786823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381172" y="5599521"/>
            <a:ext cx="31332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Composite Glyph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(6) 2-way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(12) 3-way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(4) 4-way</a:t>
            </a: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10575131" y="6630573"/>
            <a:ext cx="1806041" cy="1031051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9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32" y="1984999"/>
            <a:ext cx="11049000" cy="7311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Many Attributes Multiple Correlation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Nguyen 2016</a:t>
            </a:r>
          </a:p>
        </p:txBody>
      </p:sp>
    </p:spTree>
    <p:extLst>
      <p:ext uri="{BB962C8B-B14F-4D97-AF65-F5344CB8AC3E}">
        <p14:creationId xmlns:p14="http://schemas.microsoft.com/office/powerpoint/2010/main" val="10869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Regression: Fitting a Model to Data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that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linear least squares sense (i.e.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Σ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0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r="-4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131" y="3429000"/>
            <a:ext cx="5562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Regression: Fitting a Model to Data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Can be computed directly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131" y="3429000"/>
            <a:ext cx="5562600" cy="367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31" y="7415784"/>
            <a:ext cx="2514600" cy="71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31" y="5542085"/>
            <a:ext cx="54610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 #3</a:t>
            </a:r>
          </a:p>
          <a:p>
            <a:pPr lvl="1"/>
            <a:r>
              <a:rPr lang="en-US" dirty="0"/>
              <a:t>What is lost or misinterpreted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So, what’s the difference between Correlation and Regression and how does it impact our visualization?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Know the shapes (information) your statistic captures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5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69332" y="152400"/>
            <a:ext cx="12801600" cy="2133601"/>
          </a:xfrm>
        </p:spPr>
        <p:txBody>
          <a:bodyPr>
            <a:normAutofit/>
          </a:bodyPr>
          <a:lstStyle/>
          <a:p>
            <a:r>
              <a:rPr lang="en-US" dirty="0"/>
              <a:t>Statistical Limitations</a:t>
            </a:r>
          </a:p>
          <a:p>
            <a:r>
              <a:rPr lang="en-US" dirty="0" err="1"/>
              <a:t>Anscombe's</a:t>
            </a:r>
            <a:r>
              <a:rPr lang="en-US" dirty="0"/>
              <a:t> quartet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56" y="2590800"/>
            <a:ext cx="85915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" y="1066800"/>
            <a:ext cx="10058400" cy="7524750"/>
          </a:xfrm>
          <a:prstGeom prst="rect">
            <a:avLst/>
          </a:prstGeom>
        </p:spPr>
      </p:pic>
      <p:pic>
        <p:nvPicPr>
          <p:cNvPr id="3" name="Picture 2" descr="https://d2f99xq7vri1nk.cloudfront.net/DataDino-600x45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531" y="3886200"/>
            <a:ext cx="5715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2f99xq7vri1nk.cloudfront.net/CloudToCircl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731" y="304800"/>
            <a:ext cx="749568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7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69332" y="152400"/>
            <a:ext cx="12801600" cy="2133601"/>
          </a:xfrm>
        </p:spPr>
        <p:txBody>
          <a:bodyPr>
            <a:normAutofit/>
          </a:bodyPr>
          <a:lstStyle/>
          <a:p>
            <a:r>
              <a:rPr lang="en-US" dirty="0"/>
              <a:t>Statistical Limitations</a:t>
            </a:r>
          </a:p>
          <a:p>
            <a:r>
              <a:rPr lang="en-US" dirty="0" err="1"/>
              <a:t>Anscombe's</a:t>
            </a:r>
            <a:r>
              <a:rPr lang="en-US" dirty="0"/>
              <a:t> quartet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92213" y="3810571"/>
          <a:ext cx="14955837" cy="3761232"/>
        </p:xfrm>
        <a:graphic>
          <a:graphicData uri="http://schemas.openxmlformats.org/drawingml/2006/table">
            <a:tbl>
              <a:tblPr/>
              <a:tblGrid>
                <a:gridCol w="498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5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Property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Value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Mean of x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exact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Sample variance of x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exact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Mean of 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/>
                        <a:t>7.50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to 2 decimal places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Sample variance of 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/>
                        <a:t>4.125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plus/minus 0.003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Correlation between x and 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/>
                        <a:t>0.816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to 3 decimal places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Linear regression line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y = 3.00 + 0.500x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2 and 3 decimal places, respectively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pc="6" dirty="0"/>
              <a:t>Correlation </a:t>
            </a:r>
            <a:r>
              <a:rPr lang="en-US" spc="-6" dirty="0"/>
              <a:t>!=</a:t>
            </a:r>
            <a:r>
              <a:rPr lang="en-US" spc="-25" dirty="0"/>
              <a:t> </a:t>
            </a:r>
            <a:r>
              <a:rPr lang="en-US" spc="6" dirty="0"/>
              <a:t>causality</a:t>
            </a:r>
          </a:p>
          <a:p>
            <a:endParaRPr lang="en-US" spc="6" dirty="0"/>
          </a:p>
          <a:p>
            <a:endParaRPr lang="en-US" spc="6" dirty="0"/>
          </a:p>
          <a:p>
            <a:endParaRPr lang="en-US" spc="6" dirty="0"/>
          </a:p>
          <a:p>
            <a:endParaRPr lang="en-US" spc="6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sz="4862" spc="6" dirty="0">
                <a:latin typeface="Times New Roman"/>
                <a:cs typeface="Times New Roman"/>
              </a:rPr>
              <a:t>and foot size </a:t>
            </a:r>
            <a:r>
              <a:rPr lang="en-US" sz="4862" dirty="0">
                <a:latin typeface="Times New Roman"/>
                <a:cs typeface="Times New Roman"/>
              </a:rPr>
              <a:t>is </a:t>
            </a:r>
            <a:r>
              <a:rPr lang="en-US" sz="4862" spc="6" dirty="0">
                <a:latin typeface="Times New Roman"/>
                <a:cs typeface="Times New Roman"/>
              </a:rPr>
              <a:t>positively correlated with reading </a:t>
            </a:r>
            <a:r>
              <a:rPr lang="en-US" sz="4862" spc="-13" dirty="0">
                <a:latin typeface="Times New Roman"/>
                <a:cs typeface="Times New Roman"/>
              </a:rPr>
              <a:t>ability,</a:t>
            </a:r>
            <a:r>
              <a:rPr lang="en-US" sz="4862" spc="-125" dirty="0">
                <a:latin typeface="Times New Roman"/>
                <a:cs typeface="Times New Roman"/>
              </a:rPr>
              <a:t> </a:t>
            </a:r>
            <a:r>
              <a:rPr lang="en-US" sz="4862" spc="6" dirty="0">
                <a:latin typeface="Times New Roman"/>
                <a:cs typeface="Times New Roman"/>
              </a:rPr>
              <a:t>etc.</a:t>
            </a:r>
            <a:endParaRPr lang="en-US" sz="4862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3952455" y="2133600"/>
            <a:ext cx="9435353" cy="4904967"/>
          </a:xfrm>
          <a:prstGeom prst="rect">
            <a:avLst/>
          </a:prstGeom>
          <a:blipFill>
            <a:blip r:embed="rId2" cstate="print"/>
            <a:srcRect/>
            <a:stretch>
              <a:fillRect t="-8771" b="-8574"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5698331" y="3276600"/>
            <a:ext cx="6824383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can be used to predict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0"/>
            <a:ext cx="11720812" cy="97536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http://www.tylervigen.com/spurious-correlations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3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Statistical Vis Tools: R</a:t>
            </a:r>
          </a:p>
          <a:p>
            <a:pPr lvl="1"/>
            <a:r>
              <a:rPr lang="en-US" dirty="0"/>
              <a:t>It’s free</a:t>
            </a:r>
          </a:p>
          <a:p>
            <a:pPr lvl="1"/>
            <a:r>
              <a:rPr lang="en-US" dirty="0"/>
              <a:t>It’s easy to get pictures up and going</a:t>
            </a:r>
          </a:p>
          <a:p>
            <a:pPr lvl="1"/>
            <a:r>
              <a:rPr lang="en-US" dirty="0"/>
              <a:t>Many, many (almost too many) tools already available</a:t>
            </a:r>
          </a:p>
          <a:p>
            <a:pPr lvl="2"/>
            <a:r>
              <a:rPr lang="en-US" dirty="0"/>
              <a:t>Let’s you work with tools *without* implementing them. However, you should UNDERSTAND them.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students.brown.edu</a:t>
            </a:r>
            <a:r>
              <a:rPr lang="en-US" dirty="0"/>
              <a:t>/seeing-theory/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39092" y="1177925"/>
            <a:ext cx="9863666" cy="739775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Wired, Jan 2017</a:t>
            </a:r>
          </a:p>
        </p:txBody>
      </p:sp>
    </p:spTree>
    <p:extLst>
      <p:ext uri="{BB962C8B-B14F-4D97-AF65-F5344CB8AC3E}">
        <p14:creationId xmlns:p14="http://schemas.microsoft.com/office/powerpoint/2010/main" val="13928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67731" y="3136900"/>
            <a:ext cx="13004800" cy="566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29999" y="42124"/>
            <a:ext cx="5168900" cy="443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43331" y="152400"/>
            <a:ext cx="4876800" cy="414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43331" y="152400"/>
            <a:ext cx="4876800" cy="4140200"/>
          </a:xfrm>
          <a:custGeom>
            <a:avLst/>
            <a:gdLst/>
            <a:ahLst/>
            <a:cxnLst/>
            <a:rect l="l" t="t" r="r" b="b"/>
            <a:pathLst>
              <a:path w="4876800" h="4140200">
                <a:moveTo>
                  <a:pt x="0" y="0"/>
                </a:moveTo>
                <a:lnTo>
                  <a:pt x="4876800" y="0"/>
                </a:lnTo>
                <a:lnTo>
                  <a:pt x="4876800" y="4140200"/>
                </a:lnTo>
                <a:lnTo>
                  <a:pt x="0" y="4140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7660667" cy="1794580"/>
          </a:xfrm>
        </p:spPr>
        <p:txBody>
          <a:bodyPr>
            <a:normAutofit/>
          </a:bodyPr>
          <a:lstStyle/>
          <a:p>
            <a:r>
              <a:rPr lang="en-US"/>
              <a:t>MAXIMIZE AMOUNT OF DATA SHOWN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>
          <a:xfrm>
            <a:off x="3793331" y="8801101"/>
            <a:ext cx="12115801" cy="952500"/>
          </a:xfrm>
        </p:spPr>
        <p:txBody>
          <a:bodyPr/>
          <a:lstStyle/>
          <a:p>
            <a:r>
              <a:rPr lang="en-US" dirty="0"/>
              <a:t>Steve </a:t>
            </a:r>
            <a:r>
              <a:rPr lang="en-US" dirty="0" err="1"/>
              <a:t>Chappel</a:t>
            </a:r>
            <a:r>
              <a:rPr lang="en-US" dirty="0"/>
              <a:t> and </a:t>
            </a:r>
            <a:r>
              <a:rPr lang="en-US" dirty="0" err="1"/>
              <a:t>Reebe</a:t>
            </a:r>
            <a:r>
              <a:rPr lang="en-US" dirty="0"/>
              <a:t> </a:t>
            </a:r>
            <a:r>
              <a:rPr lang="en-US" dirty="0" err="1"/>
              <a:t>Garofalo</a:t>
            </a:r>
            <a:endParaRPr lang="en-US" dirty="0"/>
          </a:p>
          <a:p>
            <a:r>
              <a:rPr lang="en-US" dirty="0"/>
              <a:t>in Rock 'N' Roll is Here to Pay: The History and Politics of the Music Industry, 1977</a:t>
            </a:r>
          </a:p>
        </p:txBody>
      </p:sp>
    </p:spTree>
    <p:extLst>
      <p:ext uri="{BB962C8B-B14F-4D97-AF65-F5344CB8AC3E}">
        <p14:creationId xmlns:p14="http://schemas.microsoft.com/office/powerpoint/2010/main" val="7755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7731" y="1"/>
            <a:ext cx="1300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ctr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71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85831" y="8737600"/>
            <a:ext cx="7810500" cy="812800"/>
          </a:xfrm>
          <a:custGeom>
            <a:avLst/>
            <a:gdLst/>
            <a:ahLst/>
            <a:cxnLst/>
            <a:rect l="l" t="t" r="r" b="b"/>
            <a:pathLst>
              <a:path w="7810500" h="812800">
                <a:moveTo>
                  <a:pt x="0" y="0"/>
                </a:moveTo>
                <a:lnTo>
                  <a:pt x="7810500" y="0"/>
                </a:lnTo>
                <a:lnTo>
                  <a:pt x="78105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48103" y="8811071"/>
            <a:ext cx="764095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0" marR="5080" indent="-1588135">
              <a:lnSpc>
                <a:spcPts val="2800"/>
              </a:lnSpc>
            </a:pPr>
            <a:r>
              <a:rPr sz="2400" dirty="0">
                <a:latin typeface="Gill Sans MT"/>
                <a:cs typeface="Gill Sans MT"/>
              </a:rPr>
              <a:t>Sci</a:t>
            </a:r>
            <a:r>
              <a:rPr sz="2400" spc="-15" dirty="0">
                <a:latin typeface="Gill Sans MT"/>
                <a:cs typeface="Gill Sans MT"/>
              </a:rPr>
              <a:t>ence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Exp</a:t>
            </a:r>
            <a:r>
              <a:rPr sz="2400" spc="-60" dirty="0">
                <a:latin typeface="Gill Sans MT"/>
                <a:cs typeface="Gill Sans MT"/>
              </a:rPr>
              <a:t>r</a:t>
            </a:r>
            <a:r>
              <a:rPr sz="2400" spc="-10" dirty="0">
                <a:latin typeface="Gill Sans MT"/>
                <a:cs typeface="Gill Sans MT"/>
              </a:rPr>
              <a:t>ess</a:t>
            </a:r>
            <a:r>
              <a:rPr sz="2400" dirty="0">
                <a:latin typeface="Gill Sans MT"/>
                <a:cs typeface="Gill Sans MT"/>
              </a:rPr>
              <a:t>: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H</a:t>
            </a:r>
            <a:r>
              <a:rPr sz="2400" spc="-40" dirty="0">
                <a:latin typeface="Gill Sans MT"/>
                <a:cs typeface="Gill Sans MT"/>
              </a:rPr>
              <a:t>o</a:t>
            </a:r>
            <a:r>
              <a:rPr sz="2400" dirty="0">
                <a:latin typeface="Gill Sans MT"/>
                <a:cs typeface="Gill Sans MT"/>
              </a:rPr>
              <a:t>w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Sci</a:t>
            </a:r>
            <a:r>
              <a:rPr sz="2400" spc="-15" dirty="0">
                <a:latin typeface="Gill Sans MT"/>
                <a:cs typeface="Gill Sans MT"/>
              </a:rPr>
              <a:t>ence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and</a:t>
            </a:r>
            <a:r>
              <a:rPr sz="2400" spc="-305" dirty="0">
                <a:latin typeface="Gill Sans MT"/>
                <a:cs typeface="Gill Sans MT"/>
              </a:rPr>
              <a:t> </a:t>
            </a:r>
            <a:r>
              <a:rPr sz="2400" spc="-360" dirty="0">
                <a:latin typeface="Gill Sans MT"/>
                <a:cs typeface="Gill Sans MT"/>
              </a:rPr>
              <a:t>T</a:t>
            </a:r>
            <a:r>
              <a:rPr sz="2400" spc="-15" dirty="0">
                <a:latin typeface="Gill Sans MT"/>
                <a:cs typeface="Gill Sans MT"/>
              </a:rPr>
              <a:t>echno</a:t>
            </a:r>
            <a:r>
              <a:rPr sz="2400" dirty="0">
                <a:latin typeface="Gill Sans MT"/>
                <a:cs typeface="Gill Sans MT"/>
              </a:rPr>
              <a:t>l</a:t>
            </a:r>
            <a:r>
              <a:rPr sz="2400" spc="-15" dirty="0">
                <a:latin typeface="Gill Sans MT"/>
                <a:cs typeface="Gill Sans MT"/>
              </a:rPr>
              <a:t>o</a:t>
            </a:r>
            <a:r>
              <a:rPr sz="2400" spc="25" dirty="0">
                <a:latin typeface="Gill Sans MT"/>
                <a:cs typeface="Gill Sans MT"/>
              </a:rPr>
              <a:t>g</a:t>
            </a:r>
            <a:r>
              <a:rPr sz="2400" spc="-15" dirty="0">
                <a:latin typeface="Gill Sans MT"/>
                <a:cs typeface="Gill Sans MT"/>
              </a:rPr>
              <a:t>y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chang</a:t>
            </a:r>
            <a:r>
              <a:rPr sz="2400" dirty="0">
                <a:latin typeface="Gill Sans MT"/>
                <a:cs typeface="Gill Sans MT"/>
              </a:rPr>
              <a:t>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our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li</a:t>
            </a:r>
            <a:r>
              <a:rPr sz="2400" spc="-25" dirty="0">
                <a:latin typeface="Gill Sans MT"/>
                <a:cs typeface="Gill Sans MT"/>
              </a:rPr>
              <a:t>f</a:t>
            </a:r>
            <a:r>
              <a:rPr sz="2400" spc="45" dirty="0">
                <a:latin typeface="Gill Sans MT"/>
                <a:cs typeface="Gill Sans MT"/>
              </a:rPr>
              <a:t>e</a:t>
            </a:r>
            <a:r>
              <a:rPr sz="2400" dirty="0">
                <a:latin typeface="Gill Sans MT"/>
                <a:cs typeface="Gill Sans MT"/>
              </a:rPr>
              <a:t>. </a:t>
            </a:r>
            <a:r>
              <a:rPr sz="2400" spc="-15" dirty="0">
                <a:latin typeface="Gill Sans MT"/>
                <a:cs typeface="Gill Sans MT"/>
              </a:rPr>
              <a:t>Herausgeg</a:t>
            </a:r>
            <a:r>
              <a:rPr sz="2400" dirty="0">
                <a:latin typeface="Gill Sans MT"/>
                <a:cs typeface="Gill Sans MT"/>
              </a:rPr>
              <a:t>eben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v</a:t>
            </a:r>
            <a:r>
              <a:rPr sz="2400" spc="-15" dirty="0">
                <a:latin typeface="Gill Sans MT"/>
                <a:cs typeface="Gill Sans MT"/>
              </a:rPr>
              <a:t>o</a:t>
            </a:r>
            <a:r>
              <a:rPr sz="2400" dirty="0">
                <a:latin typeface="Gill Sans MT"/>
                <a:cs typeface="Gill Sans MT"/>
              </a:rPr>
              <a:t>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d</a:t>
            </a:r>
            <a:r>
              <a:rPr sz="2400" dirty="0">
                <a:latin typeface="Gill Sans MT"/>
                <a:cs typeface="Gill Sans MT"/>
              </a:rPr>
              <a:t>er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Ma</a:t>
            </a:r>
            <a:r>
              <a:rPr sz="2400" dirty="0">
                <a:latin typeface="Gill Sans MT"/>
                <a:cs typeface="Gill Sans MT"/>
              </a:rPr>
              <a:t>x</a:t>
            </a:r>
            <a:r>
              <a:rPr sz="2400" spc="-5" dirty="0">
                <a:latin typeface="Gill Sans MT"/>
                <a:cs typeface="Gill Sans MT"/>
              </a:rPr>
              <a:t>-</a:t>
            </a:r>
            <a:r>
              <a:rPr sz="2400" spc="-15" dirty="0">
                <a:latin typeface="Gill Sans MT"/>
                <a:cs typeface="Gill Sans MT"/>
              </a:rPr>
              <a:t>P</a:t>
            </a:r>
            <a:r>
              <a:rPr sz="2400" dirty="0">
                <a:latin typeface="Gill Sans MT"/>
                <a:cs typeface="Gill Sans MT"/>
              </a:rPr>
              <a:t>l</a:t>
            </a:r>
            <a:r>
              <a:rPr sz="2400" spc="-15" dirty="0">
                <a:latin typeface="Gill Sans MT"/>
                <a:cs typeface="Gill Sans MT"/>
              </a:rPr>
              <a:t>a</a:t>
            </a:r>
            <a:r>
              <a:rPr sz="2400" dirty="0">
                <a:latin typeface="Gill Sans MT"/>
                <a:cs typeface="Gill Sans MT"/>
              </a:rPr>
              <a:t>nck-G</a:t>
            </a:r>
            <a:r>
              <a:rPr sz="2400" spc="-15" dirty="0">
                <a:latin typeface="Gill Sans MT"/>
                <a:cs typeface="Gill Sans MT"/>
              </a:rPr>
              <a:t>es</a:t>
            </a:r>
            <a:r>
              <a:rPr sz="2400" dirty="0">
                <a:latin typeface="Gill Sans MT"/>
                <a:cs typeface="Gill Sans MT"/>
              </a:rPr>
              <a:t>ell</a:t>
            </a:r>
            <a:r>
              <a:rPr sz="2400" spc="-15" dirty="0">
                <a:latin typeface="Gill Sans MT"/>
                <a:cs typeface="Gill Sans MT"/>
              </a:rPr>
              <a:t>scha</a:t>
            </a:r>
            <a:r>
              <a:rPr sz="2400" dirty="0">
                <a:latin typeface="Gill Sans MT"/>
                <a:cs typeface="Gill Sans MT"/>
              </a:rPr>
              <a:t>ft</a:t>
            </a:r>
          </a:p>
        </p:txBody>
      </p:sp>
    </p:spTree>
    <p:extLst>
      <p:ext uri="{BB962C8B-B14F-4D97-AF65-F5344CB8AC3E}">
        <p14:creationId xmlns:p14="http://schemas.microsoft.com/office/powerpoint/2010/main" val="2806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7331" y="3581400"/>
            <a:ext cx="12801600" cy="1108781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 #1:</a:t>
            </a:r>
          </a:p>
          <a:p>
            <a:pPr lvl="1"/>
            <a:r>
              <a:rPr lang="en-US" dirty="0"/>
              <a:t>We have too many data points to show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15" y="3870641"/>
            <a:ext cx="6752431" cy="58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  <a:p>
            <a:pPr lvl="1"/>
            <a:r>
              <a:rPr lang="en-US" dirty="0"/>
              <a:t>Bar chart-based visualization that allows evaluating distribution of values.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13" dirty="0"/>
              <a:t>Categorical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6600513" y="3529480"/>
            <a:ext cx="9800836" cy="4272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1354931" y="3640853"/>
            <a:ext cx="5568656" cy="4049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</p:spTree>
    <p:extLst>
      <p:ext uri="{BB962C8B-B14F-4D97-AF65-F5344CB8AC3E}">
        <p14:creationId xmlns:p14="http://schemas.microsoft.com/office/powerpoint/2010/main" val="4651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469731" y="2716024"/>
            <a:ext cx="7554259" cy="3187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4" name="object 4"/>
          <p:cNvSpPr/>
          <p:nvPr/>
        </p:nvSpPr>
        <p:spPr>
          <a:xfrm>
            <a:off x="4326731" y="5903475"/>
            <a:ext cx="8526431" cy="3426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25" dirty="0"/>
              <a:t>Continuous Data H</a:t>
            </a:r>
            <a:r>
              <a:rPr lang="en-US" dirty="0"/>
              <a:t>i</a:t>
            </a:r>
            <a:r>
              <a:rPr lang="en-US" spc="13" dirty="0"/>
              <a:t>s</a:t>
            </a:r>
            <a:r>
              <a:rPr lang="en-US" dirty="0"/>
              <a:t>t</a:t>
            </a:r>
            <a:r>
              <a:rPr lang="en-US" spc="13" dirty="0"/>
              <a:t>ograms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2388</TotalTime>
  <Words>670</Words>
  <Application>Microsoft Office PowerPoint</Application>
  <PresentationFormat>Custom</PresentationFormat>
  <Paragraphs>212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Cambria Math</vt:lpstr>
      <vt:lpstr>Gill Sans MT</vt:lpstr>
      <vt:lpstr>Mangal</vt:lpstr>
      <vt:lpstr>Times New Roman</vt:lpstr>
      <vt:lpstr>17/02/15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Quadri, Ghulam Jilani</cp:lastModifiedBy>
  <cp:revision>76</cp:revision>
  <cp:lastPrinted>2017-03-29T23:31:53Z</cp:lastPrinted>
  <dcterms:created xsi:type="dcterms:W3CDTF">2015-09-24T16:42:19Z</dcterms:created>
  <dcterms:modified xsi:type="dcterms:W3CDTF">2019-04-10T14:51:07Z</dcterms:modified>
</cp:coreProperties>
</file>